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90" r:id="rId12"/>
    <p:sldId id="291" r:id="rId13"/>
    <p:sldId id="292" r:id="rId14"/>
    <p:sldId id="293" r:id="rId15"/>
    <p:sldId id="294" r:id="rId16"/>
    <p:sldId id="295" r:id="rId17"/>
    <p:sldId id="267" r:id="rId18"/>
    <p:sldId id="296" r:id="rId19"/>
    <p:sldId id="268" r:id="rId20"/>
    <p:sldId id="269" r:id="rId21"/>
    <p:sldId id="270" r:id="rId22"/>
    <p:sldId id="297" r:id="rId23"/>
    <p:sldId id="272" r:id="rId24"/>
    <p:sldId id="298" r:id="rId25"/>
    <p:sldId id="299" r:id="rId26"/>
    <p:sldId id="300" r:id="rId27"/>
    <p:sldId id="301" r:id="rId28"/>
    <p:sldId id="273" r:id="rId29"/>
    <p:sldId id="274" r:id="rId30"/>
    <p:sldId id="275" r:id="rId31"/>
    <p:sldId id="302" r:id="rId32"/>
    <p:sldId id="303" r:id="rId33"/>
    <p:sldId id="276" r:id="rId34"/>
    <p:sldId id="279" r:id="rId35"/>
    <p:sldId id="280" r:id="rId36"/>
    <p:sldId id="281" r:id="rId37"/>
    <p:sldId id="282" r:id="rId38"/>
    <p:sldId id="283" r:id="rId39"/>
    <p:sldId id="284" r:id="rId40"/>
    <p:sldId id="305" r:id="rId41"/>
    <p:sldId id="304" r:id="rId42"/>
    <p:sldId id="286" r:id="rId43"/>
    <p:sldId id="287" r:id="rId44"/>
    <p:sldId id="288" r:id="rId45"/>
    <p:sldId id="289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Montserrat Light" pitchFamily="2" charset="0"/>
      <p:regular r:id="rId52"/>
      <p:bold r:id="rId53"/>
      <p:italic r:id="rId54"/>
      <p:boldItalic r:id="rId55"/>
    </p:embeddedFont>
    <p:embeddedFont>
      <p:font typeface="Roboto Mono" panose="020B0604020202020204" charset="0"/>
      <p:regular r:id="rId56"/>
      <p:bold r:id="rId57"/>
      <p:italic r:id="rId58"/>
      <p:boldItalic r:id="rId59"/>
    </p:embeddedFont>
    <p:embeddedFont>
      <p:font typeface="Roboto Mono Light" panose="020B0604020202020204" charset="0"/>
      <p:regular r:id="rId60"/>
      <p:bold r:id="rId61"/>
      <p:italic r:id="rId62"/>
      <p:boldItalic r:id="rId63"/>
    </p:embeddedFont>
    <p:embeddedFont>
      <p:font typeface="Roboto Mono Medium" panose="020B0604020202020204" charset="0"/>
      <p:regular r:id="rId64"/>
      <p:bold r:id="rId65"/>
      <p:italic r:id="rId66"/>
      <p:boldItalic r:id="rId67"/>
    </p:embeddedFont>
    <p:embeddedFont>
      <p:font typeface="Sora" panose="020B060402020202020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jxhOICIoDviFNG13H5ziLP7lzJp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YUN" initials="U" lastIdx="1" clrIdx="0">
    <p:extLst>
      <p:ext uri="{19B8F6BF-5375-455C-9EA6-DF929625EA0E}">
        <p15:presenceInfo xmlns:p15="http://schemas.microsoft.com/office/powerpoint/2012/main" userId="U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customschemas.google.com/relationships/presentationmetadata" Target="meta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096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0415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555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3722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2870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6207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3287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9564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0071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1353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3686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4749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7922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882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840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38618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tor.net/bmi-calculator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chi.pro/id/statistik-dalam-python-memahami-varians-kovarians-dan-korelasi-78244458584833#:~:text=Varians%20yang%20besar%20menunjukkan%20bahwa%20angka-angka%20dalam%20dataset,bahwa%20semua%20angka%20dalam%20kumpulan%20data%20adalah%20identik.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id-ID" sz="4400" noProof="1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Asuransi Kesehatan</a:t>
              </a:r>
              <a:endParaRPr lang="id-ID" sz="14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4;g142ad2f6649_0_84">
            <a:extLst>
              <a:ext uri="{FF2B5EF4-FFF2-40B4-BE49-F238E27FC236}">
                <a16:creationId xmlns:a16="http://schemas.microsoft.com/office/drawing/2014/main" id="{E6181397-C5CA-3553-2CA2-D6CE8B4C41E3}"/>
              </a:ext>
            </a:extLst>
          </p:cNvPr>
          <p:cNvSpPr txBox="1"/>
          <p:nvPr/>
        </p:nvSpPr>
        <p:spPr>
          <a:xfrm>
            <a:off x="401543" y="4491967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133207311.2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35925420.4.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sama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</p:txBody>
      </p:sp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id-ID" noProof="1"/>
              <a:t>Variansi Tagihan Perokok dan Non Perokok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C9054-8DED-3533-4EBD-B9D78E1E3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96" y="1690825"/>
            <a:ext cx="7490150" cy="245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82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Rata-Rata </a:t>
            </a:r>
            <a:r>
              <a:rPr lang="en-US" sz="2800" dirty="0" err="1"/>
              <a:t>Umur</a:t>
            </a:r>
            <a:r>
              <a:rPr lang="en-US" sz="2800" dirty="0"/>
              <a:t> Perempuan dan </a:t>
            </a:r>
            <a:r>
              <a:rPr lang="en-US" sz="2800" dirty="0" err="1"/>
              <a:t>Laki-Laki</a:t>
            </a:r>
            <a:r>
              <a:rPr lang="en-US" sz="2800" dirty="0"/>
              <a:t> Yang </a:t>
            </a:r>
            <a:r>
              <a:rPr lang="en-US" sz="2800" dirty="0" err="1"/>
              <a:t>Merokok</a:t>
            </a:r>
            <a:endParaRPr sz="2800" dirty="0"/>
          </a:p>
        </p:txBody>
      </p:sp>
      <p:sp>
        <p:nvSpPr>
          <p:cNvPr id="4" name="Google Shape;234;g142ad2f6649_0_84">
            <a:extLst>
              <a:ext uri="{FF2B5EF4-FFF2-40B4-BE49-F238E27FC236}">
                <a16:creationId xmlns:a16="http://schemas.microsoft.com/office/drawing/2014/main" id="{E6181397-C5CA-3553-2CA2-D6CE8B4C41E3}"/>
              </a:ext>
            </a:extLst>
          </p:cNvPr>
          <p:cNvSpPr txBox="1"/>
          <p:nvPr/>
        </p:nvSpPr>
        <p:spPr>
          <a:xfrm>
            <a:off x="551131" y="4436202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38.6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38.4.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92DBC-52B7-3225-BF7A-D8CF8C8E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49" y="1536057"/>
            <a:ext cx="8722125" cy="1222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42E32-8FDA-FF50-5338-EE693D2377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34"/>
          <a:stretch/>
        </p:blipFill>
        <p:spPr>
          <a:xfrm>
            <a:off x="1661446" y="2928331"/>
            <a:ext cx="8722125" cy="115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1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07069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Rata-Rata  </a:t>
            </a:r>
            <a:r>
              <a:rPr lang="en-US" sz="2800" dirty="0" err="1"/>
              <a:t>Tagihan</a:t>
            </a:r>
            <a:r>
              <a:rPr lang="en-US" sz="2800" dirty="0"/>
              <a:t> Kesehatan </a:t>
            </a:r>
            <a:r>
              <a:rPr lang="en-US" sz="2800" dirty="0" err="1"/>
              <a:t>Perokok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Non </a:t>
            </a:r>
            <a:r>
              <a:rPr lang="en-US" sz="2800" dirty="0" err="1"/>
              <a:t>Perokok</a:t>
            </a:r>
            <a:r>
              <a:rPr lang="en-US" sz="2800" dirty="0"/>
              <a:t> </a:t>
            </a:r>
            <a:endParaRPr sz="2800" dirty="0"/>
          </a:p>
        </p:txBody>
      </p:sp>
      <p:sp>
        <p:nvSpPr>
          <p:cNvPr id="4" name="Google Shape;234;g142ad2f6649_0_84">
            <a:extLst>
              <a:ext uri="{FF2B5EF4-FFF2-40B4-BE49-F238E27FC236}">
                <a16:creationId xmlns:a16="http://schemas.microsoft.com/office/drawing/2014/main" id="{E6181397-C5CA-3553-2CA2-D6CE8B4C41E3}"/>
              </a:ext>
            </a:extLst>
          </p:cNvPr>
          <p:cNvSpPr txBox="1"/>
          <p:nvPr/>
        </p:nvSpPr>
        <p:spPr>
          <a:xfrm>
            <a:off x="803100" y="4661749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$32.050 dan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$8.434.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</a:t>
            </a: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rata tagihan kesehatan perokok lebih tinggi dibandingkan non perokok.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82B089-46C5-72F1-6864-423A34E3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045" y="1632769"/>
            <a:ext cx="8003296" cy="1292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30FE7-BED1-0E8E-DC11-28F19558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044" y="3123659"/>
            <a:ext cx="8003297" cy="13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6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279138" y="157977"/>
            <a:ext cx="10490464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2800" dirty="0"/>
              <a:t>Rata-Rata </a:t>
            </a:r>
            <a:r>
              <a:rPr lang="en-ID" sz="2800" dirty="0" err="1"/>
              <a:t>Tagihan</a:t>
            </a:r>
            <a:r>
              <a:rPr lang="en-ID" sz="2800" dirty="0"/>
              <a:t> Kesehatan </a:t>
            </a:r>
            <a:r>
              <a:rPr lang="en-ID" sz="2800" dirty="0" err="1"/>
              <a:t>Perokok</a:t>
            </a:r>
            <a:r>
              <a:rPr lang="en-ID" sz="2800" dirty="0"/>
              <a:t> Yang </a:t>
            </a:r>
            <a:r>
              <a:rPr lang="en-ID" sz="2800" dirty="0" err="1"/>
              <a:t>Memiliki</a:t>
            </a:r>
            <a:r>
              <a:rPr lang="en-ID" sz="2800" dirty="0"/>
              <a:t> BMI </a:t>
            </a:r>
            <a:r>
              <a:rPr lang="en-ID" sz="2800" dirty="0" err="1"/>
              <a:t>diatas</a:t>
            </a:r>
            <a:r>
              <a:rPr lang="en-ID" sz="2800" dirty="0"/>
              <a:t> 25 dan Non </a:t>
            </a:r>
            <a:r>
              <a:rPr lang="en-ID" sz="2800" dirty="0" err="1"/>
              <a:t>Perokok</a:t>
            </a:r>
            <a:r>
              <a:rPr lang="en-ID" sz="2800" dirty="0"/>
              <a:t> Yang </a:t>
            </a:r>
            <a:r>
              <a:rPr lang="en-ID" sz="2800" dirty="0" err="1"/>
              <a:t>Memiliki</a:t>
            </a:r>
            <a:r>
              <a:rPr lang="en-ID" sz="2800" dirty="0"/>
              <a:t> BMI </a:t>
            </a:r>
            <a:r>
              <a:rPr lang="en-ID" sz="2800" dirty="0" err="1"/>
              <a:t>diatas</a:t>
            </a:r>
            <a:r>
              <a:rPr lang="en-ID" sz="2800" dirty="0"/>
              <a:t> 25</a:t>
            </a:r>
            <a:endParaRPr lang="en-US" sz="2800" dirty="0"/>
          </a:p>
        </p:txBody>
      </p:sp>
      <p:sp>
        <p:nvSpPr>
          <p:cNvPr id="4" name="Google Shape;234;g142ad2f6649_0_84">
            <a:extLst>
              <a:ext uri="{FF2B5EF4-FFF2-40B4-BE49-F238E27FC236}">
                <a16:creationId xmlns:a16="http://schemas.microsoft.com/office/drawing/2014/main" id="{E6181397-C5CA-3553-2CA2-D6CE8B4C41E3}"/>
              </a:ext>
            </a:extLst>
          </p:cNvPr>
          <p:cNvSpPr txBox="1"/>
          <p:nvPr/>
        </p:nvSpPr>
        <p:spPr>
          <a:xfrm>
            <a:off x="401550" y="441816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Rata-rata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yaitu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$35.116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yaitu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$8.629.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Rata-rata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dibandingkan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4B66E-EC2E-F975-D911-084B1312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078" y="1773146"/>
            <a:ext cx="8571844" cy="988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999DD-8B16-DB07-ED45-C4F0FE1B2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077" y="2850904"/>
            <a:ext cx="8544763" cy="10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D" dirty="0"/>
              <a:t>BMI </a:t>
            </a:r>
            <a:r>
              <a:rPr lang="en-ID" dirty="0" err="1"/>
              <a:t>Laki-Laki</a:t>
            </a:r>
            <a:r>
              <a:rPr lang="en-ID" dirty="0"/>
              <a:t> dan BMI Perempuan</a:t>
            </a:r>
            <a:br>
              <a:rPr lang="en-ID" dirty="0"/>
            </a:br>
            <a:endParaRPr lang="en-US" dirty="0"/>
          </a:p>
        </p:txBody>
      </p:sp>
      <p:sp>
        <p:nvSpPr>
          <p:cNvPr id="4" name="Google Shape;234;g142ad2f6649_0_84">
            <a:extLst>
              <a:ext uri="{FF2B5EF4-FFF2-40B4-BE49-F238E27FC236}">
                <a16:creationId xmlns:a16="http://schemas.microsoft.com/office/drawing/2014/main" id="{E6181397-C5CA-3553-2CA2-D6CE8B4C41E3}"/>
              </a:ext>
            </a:extLst>
          </p:cNvPr>
          <p:cNvSpPr txBox="1"/>
          <p:nvPr/>
        </p:nvSpPr>
        <p:spPr>
          <a:xfrm>
            <a:off x="688615" y="4519133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Maksimum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48.07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maksimum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53.13.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6F942-E6B8-70CC-FE27-A167AB49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06" y="1690825"/>
            <a:ext cx="9014119" cy="25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8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nn-NO" dirty="0"/>
              <a:t>BMI Seseorang Perokok dan Non Perokok</a:t>
            </a:r>
            <a:br>
              <a:rPr lang="nn-NO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4" name="Google Shape;234;g142ad2f6649_0_84">
            <a:extLst>
              <a:ext uri="{FF2B5EF4-FFF2-40B4-BE49-F238E27FC236}">
                <a16:creationId xmlns:a16="http://schemas.microsoft.com/office/drawing/2014/main" id="{E6181397-C5CA-3553-2CA2-D6CE8B4C41E3}"/>
              </a:ext>
            </a:extLst>
          </p:cNvPr>
          <p:cNvSpPr txBox="1"/>
          <p:nvPr/>
        </p:nvSpPr>
        <p:spPr>
          <a:xfrm>
            <a:off x="388943" y="4516606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Maksimum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52.58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maksimum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53.13.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DF6ACF-CAB2-46D7-29DB-7F66B87A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208" y="1695419"/>
            <a:ext cx="8606970" cy="224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01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dipakai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1.338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31,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orang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mendekati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obesity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u="sng" dirty="0" err="1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rentang</a:t>
            </a:r>
            <a:r>
              <a:rPr lang="en-US" sz="2000" u="sng" dirty="0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 normal (19-25)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ternyata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angka-angka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lang="en-ID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Rata-rata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umur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perempuan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dan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laki-laki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yang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merokok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tidak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sama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,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tetapi</a:t>
            </a:r>
            <a:b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</a:b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rata-rata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dari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keduanya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tidak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jauh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berbeda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karena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hanya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memiliki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selisih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tahun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rata-rata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umur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39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tahun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sedangkan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rata-rata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umur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38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tahun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$32,050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$8.434. Hal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Maksimum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48.07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maksimum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53.13. Hal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lang="en-ID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maksimum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52.58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sedangkan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maksimum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53.13.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menunjukkan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seorang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daripada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92948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3609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Tagihan</a:t>
            </a:r>
            <a:r>
              <a:rPr lang="en-US" dirty="0"/>
              <a:t> Perempuan dan </a:t>
            </a:r>
            <a:r>
              <a:rPr lang="en-US" dirty="0" err="1"/>
              <a:t>Laki-Laki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662772" y="45307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$63.770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$62.592.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Perempuan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paling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bandingkan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93A22-B665-7E34-2564-99B86C94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775" y="1828577"/>
            <a:ext cx="6047690" cy="2293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417971" y="350611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Data </a:t>
            </a:r>
            <a:r>
              <a:rPr lang="en-US" dirty="0" err="1"/>
              <a:t>Banyaknya</a:t>
            </a:r>
            <a:r>
              <a:rPr lang="en-US" dirty="0"/>
              <a:t> Orang di </a:t>
            </a:r>
            <a:r>
              <a:rPr lang="en-US" dirty="0" err="1"/>
              <a:t>setiap</a:t>
            </a:r>
            <a:r>
              <a:rPr lang="en-US" dirty="0"/>
              <a:t> Region</a:t>
            </a:r>
            <a:endParaRPr dirty="0"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5820229" y="2921100"/>
            <a:ext cx="559141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Region northeast, northwest, dan southwest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banyak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orang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sama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sedangkan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southeast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berbeda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0A713-1A78-ED55-4D83-A20B8E7C0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5" y="1432229"/>
            <a:ext cx="4967303" cy="48040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280585" y="2613412"/>
            <a:ext cx="5292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t-IT" sz="2000" dirty="0">
                <a:solidFill>
                  <a:srgbClr val="103864"/>
                </a:solidFill>
                <a:latin typeface="Sora"/>
                <a:cs typeface="Sora"/>
              </a:rPr>
              <a:t>Proporsi perokok adalah 0.204 dan proporsi non perokok adalah 0.795.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it-IT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t-IT" sz="2000" dirty="0">
                <a:solidFill>
                  <a:srgbClr val="103864"/>
                </a:solidFill>
                <a:latin typeface="Sora"/>
                <a:cs typeface="Sora"/>
              </a:rPr>
              <a:t>Proporsi non perokok lebih tinggi dibandingkan perokok.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17764-5744-F4B1-F2AA-A911C50D3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93" y="1864997"/>
            <a:ext cx="5691244" cy="370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19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1619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2800" dirty="0" err="1"/>
              <a:t>Peluang</a:t>
            </a:r>
            <a:r>
              <a:rPr lang="en-ID" sz="2800" dirty="0"/>
              <a:t> </a:t>
            </a:r>
            <a:r>
              <a:rPr lang="en-ID" sz="2800" dirty="0" err="1"/>
              <a:t>seseorang</a:t>
            </a:r>
            <a:r>
              <a:rPr lang="en-ID" sz="2800" dirty="0"/>
              <a:t>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perempuan</a:t>
            </a:r>
            <a:r>
              <a:rPr lang="en-ID" sz="2800" dirty="0"/>
              <a:t> </a:t>
            </a:r>
            <a:r>
              <a:rPr lang="en-ID" sz="2800" dirty="0" err="1"/>
              <a:t>diketahui</a:t>
            </a:r>
            <a:r>
              <a:rPr lang="en-ID" sz="2800" dirty="0"/>
              <a:t> </a:t>
            </a:r>
            <a:r>
              <a:rPr lang="en-ID" sz="2800" dirty="0" err="1"/>
              <a:t>dia</a:t>
            </a:r>
            <a:br>
              <a:rPr lang="en-ID" sz="2800" dirty="0"/>
            </a:b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perokok</a:t>
            </a:r>
            <a:endParaRPr lang="en-US" sz="2800"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803100" y="4733974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eluang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b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</a:b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yaitu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0.41.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0A6FD-2228-854D-CD85-A1F5EB11E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174" y="2241712"/>
            <a:ext cx="9441038" cy="17381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EE5829-551B-4BBE-0FBB-238E54A4D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70" y="2114943"/>
            <a:ext cx="8847856" cy="1615228"/>
          </a:xfrm>
          <a:prstGeom prst="rect">
            <a:avLst/>
          </a:prstGeom>
        </p:spPr>
      </p:pic>
      <p:sp>
        <p:nvSpPr>
          <p:cNvPr id="7" name="Google Shape;287;g1451da43991_0_15">
            <a:extLst>
              <a:ext uri="{FF2B5EF4-FFF2-40B4-BE49-F238E27FC236}">
                <a16:creationId xmlns:a16="http://schemas.microsoft.com/office/drawing/2014/main" id="{8CF332C3-B422-0286-0DED-FA69BFBA5C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287" y="147411"/>
            <a:ext cx="114014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2800" dirty="0" err="1"/>
              <a:t>Peluang</a:t>
            </a:r>
            <a:r>
              <a:rPr lang="en-ID" sz="2800" dirty="0"/>
              <a:t> </a:t>
            </a:r>
            <a:r>
              <a:rPr lang="en-ID" sz="2800" dirty="0" err="1"/>
              <a:t>seseorang</a:t>
            </a:r>
            <a:r>
              <a:rPr lang="en-ID" sz="2800" dirty="0"/>
              <a:t>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laki-laki</a:t>
            </a:r>
            <a:r>
              <a:rPr lang="en-ID" sz="2800" dirty="0"/>
              <a:t> </a:t>
            </a:r>
            <a:r>
              <a:rPr lang="en-ID" sz="2800" dirty="0" err="1"/>
              <a:t>diketahui</a:t>
            </a:r>
            <a:r>
              <a:rPr lang="en-ID" sz="2800" dirty="0"/>
              <a:t> </a:t>
            </a:r>
            <a:r>
              <a:rPr lang="en-ID" sz="2800" dirty="0" err="1"/>
              <a:t>dia</a:t>
            </a:r>
            <a:br>
              <a:rPr lang="en-ID" sz="2800" dirty="0"/>
            </a:b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perokok</a:t>
            </a:r>
            <a:endParaRPr lang="en-US" sz="2800" dirty="0"/>
          </a:p>
        </p:txBody>
      </p:sp>
      <p:sp>
        <p:nvSpPr>
          <p:cNvPr id="8" name="Google Shape;288;g1451da43991_0_15">
            <a:extLst>
              <a:ext uri="{FF2B5EF4-FFF2-40B4-BE49-F238E27FC236}">
                <a16:creationId xmlns:a16="http://schemas.microsoft.com/office/drawing/2014/main" id="{DD5A5D38-2FCE-1983-0C62-5F96BDECF361}"/>
              </a:ext>
            </a:extLst>
          </p:cNvPr>
          <p:cNvSpPr txBox="1"/>
          <p:nvPr/>
        </p:nvSpPr>
        <p:spPr>
          <a:xfrm>
            <a:off x="803100" y="4733974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eluang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b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</a:b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yaitu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0.58.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036885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403457" y="33609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2800" dirty="0" err="1"/>
              <a:t>Bentuk</a:t>
            </a:r>
            <a:r>
              <a:rPr lang="en-ID" sz="2800" dirty="0"/>
              <a:t> </a:t>
            </a:r>
            <a:r>
              <a:rPr lang="en-ID" sz="2800" dirty="0" err="1"/>
              <a:t>distribusi</a:t>
            </a:r>
            <a:r>
              <a:rPr lang="en-ID" sz="2800" dirty="0"/>
              <a:t> </a:t>
            </a:r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setiap</a:t>
            </a:r>
            <a:r>
              <a:rPr lang="en-ID" sz="2800" dirty="0"/>
              <a:t> region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6FAAB-0F4B-0F48-2BA0-4BBB6B08B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7" y="2016953"/>
            <a:ext cx="5855272" cy="4250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3DA70-E18E-B1FD-681D-65AFB52C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29" y="2016953"/>
            <a:ext cx="5653665" cy="3962933"/>
          </a:xfrm>
          <a:prstGeom prst="rect">
            <a:avLst/>
          </a:prstGeom>
        </p:spPr>
      </p:pic>
      <p:sp>
        <p:nvSpPr>
          <p:cNvPr id="7" name="Google Shape;288;g1451da43991_0_15">
            <a:extLst>
              <a:ext uri="{FF2B5EF4-FFF2-40B4-BE49-F238E27FC236}">
                <a16:creationId xmlns:a16="http://schemas.microsoft.com/office/drawing/2014/main" id="{775FD58C-EB16-18E0-B2D5-FC9853C50A8E}"/>
              </a:ext>
            </a:extLst>
          </p:cNvPr>
          <p:cNvSpPr txBox="1"/>
          <p:nvPr/>
        </p:nvSpPr>
        <p:spPr>
          <a:xfrm>
            <a:off x="238822" y="1485452"/>
            <a:ext cx="235923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Southeast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sp>
        <p:nvSpPr>
          <p:cNvPr id="8" name="Google Shape;288;g1451da43991_0_15">
            <a:extLst>
              <a:ext uri="{FF2B5EF4-FFF2-40B4-BE49-F238E27FC236}">
                <a16:creationId xmlns:a16="http://schemas.microsoft.com/office/drawing/2014/main" id="{12AF7DC0-FFC0-A37C-AEDF-3C9D5597117F}"/>
              </a:ext>
            </a:extLst>
          </p:cNvPr>
          <p:cNvSpPr txBox="1"/>
          <p:nvPr/>
        </p:nvSpPr>
        <p:spPr>
          <a:xfrm>
            <a:off x="6118721" y="1493112"/>
            <a:ext cx="235923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Southwest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219974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5B1DE6-E0B3-22AA-3EB3-E04AC74E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5" y="1913106"/>
            <a:ext cx="5962752" cy="3956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A613B-8539-DF0F-50A7-4170C0E6D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225" y="1927620"/>
            <a:ext cx="5707057" cy="4072599"/>
          </a:xfrm>
          <a:prstGeom prst="rect">
            <a:avLst/>
          </a:prstGeom>
        </p:spPr>
      </p:pic>
      <p:sp>
        <p:nvSpPr>
          <p:cNvPr id="8" name="Google Shape;288;g1451da43991_0_15">
            <a:extLst>
              <a:ext uri="{FF2B5EF4-FFF2-40B4-BE49-F238E27FC236}">
                <a16:creationId xmlns:a16="http://schemas.microsoft.com/office/drawing/2014/main" id="{939BA4E1-D4EA-9BF1-4464-91D89F71ACC7}"/>
              </a:ext>
            </a:extLst>
          </p:cNvPr>
          <p:cNvSpPr txBox="1"/>
          <p:nvPr/>
        </p:nvSpPr>
        <p:spPr>
          <a:xfrm>
            <a:off x="238822" y="1485452"/>
            <a:ext cx="235923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Northeast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sp>
        <p:nvSpPr>
          <p:cNvPr id="9" name="Google Shape;288;g1451da43991_0_15">
            <a:extLst>
              <a:ext uri="{FF2B5EF4-FFF2-40B4-BE49-F238E27FC236}">
                <a16:creationId xmlns:a16="http://schemas.microsoft.com/office/drawing/2014/main" id="{E5515AC2-267A-7DB6-71EB-D08F943E1613}"/>
              </a:ext>
            </a:extLst>
          </p:cNvPr>
          <p:cNvSpPr txBox="1"/>
          <p:nvPr/>
        </p:nvSpPr>
        <p:spPr>
          <a:xfrm>
            <a:off x="6118721" y="1493112"/>
            <a:ext cx="235923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Northwest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sp>
        <p:nvSpPr>
          <p:cNvPr id="13" name="Google Shape;287;g1451da43991_0_15">
            <a:extLst>
              <a:ext uri="{FF2B5EF4-FFF2-40B4-BE49-F238E27FC236}">
                <a16:creationId xmlns:a16="http://schemas.microsoft.com/office/drawing/2014/main" id="{59278442-0556-9C65-0687-256CD70696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457" y="33609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2800" dirty="0" err="1"/>
              <a:t>Bentuk</a:t>
            </a:r>
            <a:r>
              <a:rPr lang="en-ID" sz="2800" dirty="0"/>
              <a:t> </a:t>
            </a:r>
            <a:r>
              <a:rPr lang="en-ID" sz="2800" dirty="0" err="1"/>
              <a:t>distribusi</a:t>
            </a:r>
            <a:r>
              <a:rPr lang="en-ID" sz="2800" dirty="0"/>
              <a:t> </a:t>
            </a:r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setiap</a:t>
            </a:r>
            <a:r>
              <a:rPr lang="en-ID" sz="2800" dirty="0"/>
              <a:t> region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8428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A002C-0F65-CBED-6BB5-E7D4FF65B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89"/>
          <a:stretch/>
        </p:blipFill>
        <p:spPr>
          <a:xfrm>
            <a:off x="2935773" y="1420518"/>
            <a:ext cx="7134896" cy="4762567"/>
          </a:xfrm>
          <a:prstGeom prst="rect">
            <a:avLst/>
          </a:prstGeom>
        </p:spPr>
      </p:pic>
      <p:sp>
        <p:nvSpPr>
          <p:cNvPr id="9" name="Google Shape;287;g1451da43991_0_15">
            <a:extLst>
              <a:ext uri="{FF2B5EF4-FFF2-40B4-BE49-F238E27FC236}">
                <a16:creationId xmlns:a16="http://schemas.microsoft.com/office/drawing/2014/main" id="{CDD0BFC9-09D4-7D6E-097F-929F7A264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457" y="33609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2800" dirty="0" err="1"/>
              <a:t>Bentuk</a:t>
            </a:r>
            <a:r>
              <a:rPr lang="en-ID" sz="2800" dirty="0"/>
              <a:t> </a:t>
            </a:r>
            <a:r>
              <a:rPr lang="en-ID" sz="2800" dirty="0" err="1"/>
              <a:t>distribusi</a:t>
            </a:r>
            <a:r>
              <a:rPr lang="en-ID" sz="2800" dirty="0"/>
              <a:t> </a:t>
            </a:r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setiap</a:t>
            </a:r>
            <a:r>
              <a:rPr lang="en-ID" sz="2800" dirty="0"/>
              <a:t> region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4016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" name="Google Shape;258;g142ad2f6649_0_94">
            <a:extLst>
              <a:ext uri="{FF2B5EF4-FFF2-40B4-BE49-F238E27FC236}">
                <a16:creationId xmlns:a16="http://schemas.microsoft.com/office/drawing/2014/main" id="{6A44C45C-A07D-412D-FA6D-6E1DD027CED1}"/>
              </a:ext>
            </a:extLst>
          </p:cNvPr>
          <p:cNvSpPr txBox="1"/>
          <p:nvPr/>
        </p:nvSpPr>
        <p:spPr>
          <a:xfrm>
            <a:off x="0" y="169082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paling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Hal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dikarenakan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</a:t>
            </a:r>
            <a:r>
              <a:rPr lang="it-IT" sz="2000" dirty="0">
                <a:solidFill>
                  <a:srgbClr val="103864"/>
                </a:solidFill>
                <a:latin typeface="Sora"/>
                <a:cs typeface="Sora"/>
              </a:rPr>
              <a:t>roporsi non perokok lebih tinggi dibandingkan perokok.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lang="en-ID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457200"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eluang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b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</a:b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yaitu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0.41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sedangkan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0.58. Hal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i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menunjukkan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jika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ada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daripada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74428" y="365125"/>
            <a:ext cx="1164821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BMI di </a:t>
            </a:r>
            <a:r>
              <a:rPr lang="en-US" sz="2800" dirty="0" err="1"/>
              <a:t>atas</a:t>
            </a:r>
            <a:r>
              <a:rPr lang="en-US" sz="2800" dirty="0"/>
              <a:t> 30 </a:t>
            </a:r>
            <a:r>
              <a:rPr lang="en-ID" sz="2800" dirty="0" err="1"/>
              <a:t>mendapat</a:t>
            </a:r>
            <a:r>
              <a:rPr lang="en-ID" sz="2800" dirty="0"/>
              <a:t> </a:t>
            </a:r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di </a:t>
            </a:r>
            <a:r>
              <a:rPr lang="en-ID" sz="2800" dirty="0" err="1"/>
              <a:t>atas</a:t>
            </a:r>
            <a:r>
              <a:rPr lang="en-ID" sz="2800" dirty="0"/>
              <a:t> 30k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648258" y="4443689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0.23.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A2020-80DE-2E37-7452-5E2BC8D6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34" y="1842731"/>
            <a:ext cx="6591698" cy="20761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13289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2800" dirty="0" err="1"/>
              <a:t>Peluang</a:t>
            </a:r>
            <a:r>
              <a:rPr lang="en-ID" sz="2800" dirty="0"/>
              <a:t> </a:t>
            </a:r>
            <a:r>
              <a:rPr lang="en-ID" sz="2800" dirty="0" err="1"/>
              <a:t>seseorang</a:t>
            </a:r>
            <a:r>
              <a:rPr lang="en-ID" sz="2800" dirty="0"/>
              <a:t> </a:t>
            </a:r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kesehatannya</a:t>
            </a:r>
            <a:r>
              <a:rPr lang="en-ID" sz="2800" dirty="0"/>
              <a:t> </a:t>
            </a:r>
            <a:r>
              <a:rPr lang="en-ID" sz="2800" dirty="0" err="1"/>
              <a:t>diatas</a:t>
            </a:r>
            <a:r>
              <a:rPr lang="en-ID" sz="2800" dirty="0"/>
              <a:t> 16.7k </a:t>
            </a:r>
            <a:r>
              <a:rPr lang="en-ID" sz="2800" dirty="0" err="1"/>
              <a:t>diketahui</a:t>
            </a:r>
            <a:r>
              <a:rPr lang="en-ID" sz="2800" dirty="0"/>
              <a:t> </a:t>
            </a:r>
            <a:r>
              <a:rPr lang="en-ID" sz="2800" dirty="0" err="1"/>
              <a:t>dia</a:t>
            </a:r>
            <a:r>
              <a:rPr lang="en-ID" sz="2800" dirty="0"/>
              <a:t>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perokok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F994F-E3C2-49B0-DDA7-32240BBE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3" y="2099896"/>
            <a:ext cx="10884127" cy="1557348"/>
          </a:xfrm>
          <a:prstGeom prst="rect">
            <a:avLst/>
          </a:prstGeom>
        </p:spPr>
      </p:pic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43312758-85F6-3AA2-AF26-B6069718A555}"/>
              </a:ext>
            </a:extLst>
          </p:cNvPr>
          <p:cNvSpPr txBox="1"/>
          <p:nvPr/>
        </p:nvSpPr>
        <p:spPr>
          <a:xfrm>
            <a:off x="401543" y="4298546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0.92.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678848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3609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BMI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kesehatan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285401" y="1449586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16.7k?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terjadi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16.7k.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50F03-F847-D9DA-82B4-5374ED92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88" y="2650190"/>
            <a:ext cx="598253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02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403457" y="350611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100" dirty="0"/>
              <a:t>BMI vs </a:t>
            </a:r>
            <a:r>
              <a:rPr lang="en-ID" sz="3100" dirty="0" err="1"/>
              <a:t>Perokok</a:t>
            </a:r>
            <a:endParaRPr sz="3100"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270886" y="1308603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Mana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terjadi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16.7k?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terjadi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16.7k.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7D0F0-DF42-45D3-60DB-8F4E5090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55" y="2318957"/>
            <a:ext cx="7995391" cy="1509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077EE-CDDF-AB2A-F56D-4608A6263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255" y="3770705"/>
            <a:ext cx="7995391" cy="145251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" name="Google Shape;258;g142ad2f6649_0_94">
            <a:extLst>
              <a:ext uri="{FF2B5EF4-FFF2-40B4-BE49-F238E27FC236}">
                <a16:creationId xmlns:a16="http://schemas.microsoft.com/office/drawing/2014/main" id="{E7B58D4E-B05B-3C33-EF95-563744870C1D}"/>
              </a:ext>
            </a:extLst>
          </p:cNvPr>
          <p:cNvSpPr txBox="1"/>
          <p:nvPr/>
        </p:nvSpPr>
        <p:spPr>
          <a:xfrm>
            <a:off x="-1" y="1690825"/>
            <a:ext cx="1179044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457200" algn="just"/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0.92.</a:t>
            </a:r>
          </a:p>
          <a:p>
            <a:pPr marL="457200" indent="457200"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indent="457200" algn="just"/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mungkin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terjadi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seorang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mendapatkan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b="1" dirty="0">
                <a:solidFill>
                  <a:srgbClr val="103864"/>
                </a:solidFill>
                <a:latin typeface="Sora"/>
                <a:cs typeface="Sora"/>
              </a:rPr>
              <a:t> 16.7k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25.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457200" algn="just"/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C4390-B55C-9BB8-C075-0F22DE2D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82"/>
          <a:stretch/>
        </p:blipFill>
        <p:spPr>
          <a:xfrm>
            <a:off x="208344" y="1259266"/>
            <a:ext cx="5321599" cy="5039523"/>
          </a:xfrm>
          <a:prstGeom prst="rect">
            <a:avLst/>
          </a:prstGeom>
        </p:spPr>
      </p:pic>
      <p:sp>
        <p:nvSpPr>
          <p:cNvPr id="342" name="Google Shape;342;g142ad2f6649_0_154"/>
          <p:cNvSpPr txBox="1"/>
          <p:nvPr/>
        </p:nvSpPr>
        <p:spPr>
          <a:xfrm>
            <a:off x="5370286" y="576423"/>
            <a:ext cx="6613370" cy="612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Dari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gambar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di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samping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korelasi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baik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umur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dan BMI.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Diantara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kondisi-kondisi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</a:rPr>
              <a:t>ada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</a:rPr>
              <a:t>korelasi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</a:rPr>
              <a:t> paling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</a:rPr>
              <a:t>kuat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</a:rPr>
              <a:t>terjadi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</a:rPr>
              <a:t>antara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17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indent="-355600" algn="just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Umur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memiliki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korelasi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yang positive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terhadap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walaupun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tergolong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rendah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dimana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semakin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tua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maka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juga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akan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semakin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pPr marL="101600" algn="just">
              <a:buClr>
                <a:srgbClr val="103864"/>
              </a:buClr>
              <a:buSzPts val="2000"/>
            </a:pPr>
            <a:endParaRPr lang="en-ID" sz="17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indent="-355600" algn="just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BMI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memiliki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korelasi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yang positive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walaupun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tergolong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rendah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terhadap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dimana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semakin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maka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juga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akan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semakin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pPr marL="457200" indent="-355600" algn="just">
              <a:buClr>
                <a:srgbClr val="103864"/>
              </a:buClr>
              <a:buSzPts val="2000"/>
              <a:buFont typeface="Sora"/>
              <a:buChar char="•"/>
            </a:pPr>
            <a:endParaRPr lang="en-ID" sz="17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indent="-355600" algn="just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Umur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memiliki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korelasi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positive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walaupun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tergolong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sangat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rendah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terhadap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dimana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semakin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tua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maka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akan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semakin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ID" sz="17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pPr marL="457200" indent="-355600" algn="just">
              <a:buClr>
                <a:srgbClr val="103864"/>
              </a:buClr>
              <a:buSzPts val="2000"/>
              <a:buFont typeface="Sora"/>
              <a:buChar char="•"/>
            </a:pPr>
            <a:endParaRPr lang="en-ID" sz="1700" b="1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indent="-355600" algn="just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BMI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tidak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memiliki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korelasi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sama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sekali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17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ID" sz="17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1800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417972" y="290839"/>
            <a:ext cx="990168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</a:t>
            </a:r>
            <a:r>
              <a:rPr lang="en-ID" sz="2800" dirty="0" err="1"/>
              <a:t>perokok</a:t>
            </a:r>
            <a:r>
              <a:rPr lang="en-ID" sz="2800" dirty="0"/>
              <a:t> </a:t>
            </a:r>
            <a:r>
              <a:rPr lang="en-ID" sz="2800" dirty="0" err="1"/>
              <a:t>lebih</a:t>
            </a:r>
            <a:r>
              <a:rPr lang="en-ID" sz="2800" dirty="0"/>
              <a:t> </a:t>
            </a:r>
            <a:r>
              <a:rPr lang="en-ID" sz="2800" dirty="0" err="1"/>
              <a:t>tinggi</a:t>
            </a:r>
            <a:r>
              <a:rPr lang="en-ID" sz="2800" dirty="0"/>
              <a:t> </a:t>
            </a:r>
            <a:r>
              <a:rPr lang="en-ID" sz="2800" dirty="0" err="1"/>
              <a:t>daripada</a:t>
            </a:r>
            <a:r>
              <a:rPr lang="en-ID" sz="2800" dirty="0"/>
              <a:t> </a:t>
            </a:r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non </a:t>
            </a:r>
            <a:r>
              <a:rPr lang="en-ID" sz="2800" dirty="0" err="1"/>
              <a:t>perokok</a:t>
            </a:r>
            <a:br>
              <a:rPr lang="en-ID" sz="2800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E4328-4FAA-DC01-8A3D-13BEBC0C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6" y="1315329"/>
            <a:ext cx="6592427" cy="3017194"/>
          </a:xfrm>
          <a:prstGeom prst="rect">
            <a:avLst/>
          </a:prstGeom>
        </p:spPr>
      </p:pic>
      <p:sp>
        <p:nvSpPr>
          <p:cNvPr id="4" name="Google Shape;360;g142ad2f6649_0_134">
            <a:extLst>
              <a:ext uri="{FF2B5EF4-FFF2-40B4-BE49-F238E27FC236}">
                <a16:creationId xmlns:a16="http://schemas.microsoft.com/office/drawing/2014/main" id="{6D6091E3-E42E-9448-697A-DB0CC0911674}"/>
              </a:ext>
            </a:extLst>
          </p:cNvPr>
          <p:cNvSpPr txBox="1"/>
          <p:nvPr/>
        </p:nvSpPr>
        <p:spPr>
          <a:xfrm>
            <a:off x="239984" y="430349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lvl="1" indent="-355600"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4.135717921089551e-283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disimpulkan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BMI </a:t>
            </a:r>
            <a:r>
              <a:rPr lang="en-ID" sz="2800" dirty="0" err="1"/>
              <a:t>diatas</a:t>
            </a:r>
            <a:r>
              <a:rPr lang="en-ID" sz="2800" dirty="0"/>
              <a:t> 25 </a:t>
            </a:r>
            <a:r>
              <a:rPr lang="en-ID" sz="2800" dirty="0" err="1"/>
              <a:t>lebih</a:t>
            </a:r>
            <a:r>
              <a:rPr lang="en-ID" sz="2800" dirty="0"/>
              <a:t> </a:t>
            </a:r>
            <a:r>
              <a:rPr lang="en-ID" sz="2800" dirty="0" err="1"/>
              <a:t>tinggi</a:t>
            </a:r>
            <a:br>
              <a:rPr lang="en-ID" sz="2800" dirty="0"/>
            </a:br>
            <a:r>
              <a:rPr lang="en-ID" sz="2800" dirty="0" err="1"/>
              <a:t>daripada</a:t>
            </a:r>
            <a:r>
              <a:rPr lang="en-ID" sz="2800" dirty="0"/>
              <a:t> </a:t>
            </a:r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BMI </a:t>
            </a:r>
            <a:r>
              <a:rPr lang="en-ID" sz="2800" dirty="0" err="1"/>
              <a:t>dibawah</a:t>
            </a:r>
            <a:r>
              <a:rPr lang="en-ID" sz="2800" dirty="0"/>
              <a:t> 25</a:t>
            </a:r>
            <a:br>
              <a:rPr lang="en-ID" sz="2800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sz="2800" dirty="0"/>
          </a:p>
        </p:txBody>
      </p:sp>
      <p:sp>
        <p:nvSpPr>
          <p:cNvPr id="360" name="Google Shape;360;g142ad2f6649_0_134"/>
          <p:cNvSpPr txBox="1"/>
          <p:nvPr/>
        </p:nvSpPr>
        <p:spPr>
          <a:xfrm>
            <a:off x="401543" y="4246146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lvl="1" indent="-355600"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8.958227797305148e-06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dibawah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C23BE-9BD2-5965-239C-58C47CE6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79" y="1353737"/>
            <a:ext cx="7116409" cy="278283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388943" y="495752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fi-FI" dirty="0"/>
              <a:t>BMI laki-laki dan perempuan berbeda</a:t>
            </a:r>
            <a:br>
              <a:rPr lang="en-ID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A7F38-9001-9431-7340-1808BA95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68" y="1532447"/>
            <a:ext cx="6171058" cy="2618640"/>
          </a:xfrm>
          <a:prstGeom prst="rect">
            <a:avLst/>
          </a:prstGeom>
        </p:spPr>
      </p:pic>
      <p:sp>
        <p:nvSpPr>
          <p:cNvPr id="2" name="Google Shape;360;g142ad2f6649_0_134">
            <a:extLst>
              <a:ext uri="{FF2B5EF4-FFF2-40B4-BE49-F238E27FC236}">
                <a16:creationId xmlns:a16="http://schemas.microsoft.com/office/drawing/2014/main" id="{0826CA36-00ED-E126-A5A8-2ECB057D370F}"/>
              </a:ext>
            </a:extLst>
          </p:cNvPr>
          <p:cNvSpPr txBox="1"/>
          <p:nvPr/>
        </p:nvSpPr>
        <p:spPr>
          <a:xfrm>
            <a:off x="256400" y="4347746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lvl="1" indent="-355600"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0.089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gagal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sama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/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berbeda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285321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000" noProof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 Kesehatan </a:t>
            </a:r>
            <a:r>
              <a:rPr lang="id-ID" sz="2000" noProof="1">
                <a:solidFill>
                  <a:srgbClr val="103864"/>
                </a:solidFill>
                <a:latin typeface="Sora"/>
                <a:cs typeface="Sora"/>
              </a:rPr>
              <a:t>adalah salah satu hal yang patut diperhatikan karena bersangkutan dengan kebutuhan perencanaan masa depan. Pengguna asuransi kesehatan diwajibkan untuk membayar besaran uang secara rutin (premi) kepada pihak perusahaan asuransi.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id-ID" sz="2000" noProof="1">
              <a:solidFill>
                <a:srgbClr val="103864"/>
              </a:solidFill>
              <a:latin typeface="Sora"/>
              <a:cs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000" noProof="1">
                <a:solidFill>
                  <a:srgbClr val="103864"/>
                </a:solidFill>
                <a:latin typeface="Sora"/>
                <a:cs typeface="Sora"/>
              </a:rPr>
              <a:t>Premi tersebut diolah oleh perusahaan asuransi untuk membayarkan tagihan kesehatan pengguna yang tertanggung. Penentuan nilai premi menjadi tantangan tersendiri bagi pihak asuransi mengingat ada banyak faktor yang dapat mempengaruhi &amp; meningkatkan profil resiko pengguna.</a:t>
            </a:r>
            <a:r>
              <a:rPr lang="id-ID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endParaRPr lang="id-ID" sz="2000" noProof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388943" y="33609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it-IT" dirty="0"/>
              <a:t>Proporsi perokok berbeda di tiap region</a:t>
            </a:r>
            <a:endParaRPr dirty="0"/>
          </a:p>
        </p:txBody>
      </p:sp>
      <p:sp>
        <p:nvSpPr>
          <p:cNvPr id="2" name="Google Shape;360;g142ad2f6649_0_134">
            <a:extLst>
              <a:ext uri="{FF2B5EF4-FFF2-40B4-BE49-F238E27FC236}">
                <a16:creationId xmlns:a16="http://schemas.microsoft.com/office/drawing/2014/main" id="{32B5FE43-784E-CF41-0EF4-7F3DE321E734}"/>
              </a:ext>
            </a:extLst>
          </p:cNvPr>
          <p:cNvSpPr txBox="1"/>
          <p:nvPr/>
        </p:nvSpPr>
        <p:spPr>
          <a:xfrm>
            <a:off x="7053441" y="2045346"/>
            <a:ext cx="4737002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lvl="1" indent="-355600"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0.061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gagal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region.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84BAE-E965-2137-6F85-A9540CCF1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0" y="1385096"/>
            <a:ext cx="6268325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9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Biaya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sangat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dipengaruhi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apakah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merupakan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Seperti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analisa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dilakukan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umumnya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Selain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juga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dipengaruhi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oleh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faktor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lain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seperti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umur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dimana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semakin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tua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semakin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faktor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baik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juga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Hal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dikarenakan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BMI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sama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Dari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hasil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analisa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didapatkan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kita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bisa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menciptakan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kesadaran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lingkungan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sekitar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kita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berhenti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karena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hal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sangat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mempengaruhi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keuangan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lang="en-ID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Python —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Memahami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Varians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Kovarians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Korelasi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(ichi.pro)</a:t>
            </a:r>
            <a:endParaRPr lang="en-ID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616314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Age</a:t>
            </a:r>
            <a:r>
              <a:rPr lang="id-ID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id-ID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: </a:t>
            </a:r>
            <a:r>
              <a:rPr lang="en-US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A</a:t>
            </a:r>
            <a:r>
              <a:rPr lang="en-ID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ge 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of primary beneficiary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Sex  </a:t>
            </a:r>
            <a:r>
              <a:rPr lang="id-ID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 : 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Insurance contractor gender, female, male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BMI   :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Body mass index, providing an understanding of body, weights that are relatively high or low relative to height, objective index of body weight (kg/m2) using the ratio of height to weight, ideally 18.5 to 24.9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Children :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Number of children covered by health insurance / Number of dependents</a:t>
            </a:r>
            <a:endParaRPr lang="id-ID" sz="2000" noProof="1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Smoker   : 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Smoking</a:t>
            </a:r>
            <a:endParaRPr lang="id-ID" sz="2000" noProof="1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Region     :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The beneficiary's residential area in the US, northeast, southeast, southwest, northwest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noProof="1">
                <a:solidFill>
                  <a:srgbClr val="103864"/>
                </a:solidFill>
                <a:latin typeface="Sora"/>
                <a:cs typeface="Sora"/>
                <a:sym typeface="Sora"/>
              </a:rPr>
              <a:t>Charges  :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Individual medical costs billed by health insurance</a:t>
            </a:r>
            <a:endParaRPr lang="id-ID" sz="2000" noProof="1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3609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id-ID" noProof="1"/>
              <a:t>Rata-Rata Umur</a:t>
            </a:r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388943" y="4073421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90EC6-A5A4-3A87-974C-08950836D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1"/>
          <a:stretch/>
        </p:blipFill>
        <p:spPr>
          <a:xfrm>
            <a:off x="3962400" y="1717690"/>
            <a:ext cx="4267200" cy="14778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4;g142ad2f6649_0_84">
            <a:extLst>
              <a:ext uri="{FF2B5EF4-FFF2-40B4-BE49-F238E27FC236}">
                <a16:creationId xmlns:a16="http://schemas.microsoft.com/office/drawing/2014/main" id="{E6181397-C5CA-3553-2CA2-D6CE8B4C41E3}"/>
              </a:ext>
            </a:extLst>
          </p:cNvPr>
          <p:cNvSpPr txBox="1"/>
          <p:nvPr/>
        </p:nvSpPr>
        <p:spPr>
          <a:xfrm>
            <a:off x="398066" y="4073421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000" noProof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nilai BMI</a:t>
            </a:r>
            <a:r>
              <a:rPr lang="en-US" sz="2000" noProof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dari</a:t>
            </a:r>
            <a:r>
              <a:rPr lang="id-ID" sz="2000" noProof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merokok adalah 30.7</a:t>
            </a:r>
          </a:p>
        </p:txBody>
      </p:sp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id-ID" noProof="1"/>
              <a:t>Rata-Rata BMI Yang Merokok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1C94B-367B-2812-73E1-091C7192B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35"/>
          <a:stretch/>
        </p:blipFill>
        <p:spPr>
          <a:xfrm>
            <a:off x="2452914" y="1632769"/>
            <a:ext cx="7337260" cy="15918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1614</Words>
  <Application>Microsoft Office PowerPoint</Application>
  <PresentationFormat>Widescreen</PresentationFormat>
  <Paragraphs>187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Montserrat Light</vt:lpstr>
      <vt:lpstr>Sora</vt:lpstr>
      <vt:lpstr>Roboto Mono Light</vt:lpstr>
      <vt:lpstr>Roboto Mono</vt:lpstr>
      <vt:lpstr>Calibri</vt:lpstr>
      <vt:lpstr>Helvetica Neue</vt:lpstr>
      <vt:lpstr>Roboto Mono Medium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Rata-Rata Umur</vt:lpstr>
      <vt:lpstr>Rata-Rata BMI Yang Merokok</vt:lpstr>
      <vt:lpstr>Variansi Tagihan Perokok dan Non Perokok</vt:lpstr>
      <vt:lpstr>Rata-Rata Umur Perempuan dan Laki-Laki Yang Merokok</vt:lpstr>
      <vt:lpstr>Rata-Rata  Tagihan Kesehatan Perokok atau Non Perokok </vt:lpstr>
      <vt:lpstr>Rata-Rata Tagihan Kesehatan Perokok Yang Memiliki BMI diatas 25 dan Non Perokok Yang Memiliki BMI diatas 25</vt:lpstr>
      <vt:lpstr>BMI Laki-Laki dan BMI Perempuan </vt:lpstr>
      <vt:lpstr>BMI Seseorang Perokok dan Non Perokok </vt:lpstr>
      <vt:lpstr>Analysis</vt:lpstr>
      <vt:lpstr>Analysis</vt:lpstr>
      <vt:lpstr>Categorical Variables Analysis</vt:lpstr>
      <vt:lpstr>Tagihan Perempuan dan Laki-Laki</vt:lpstr>
      <vt:lpstr>Proporsi Data Banyaknya Orang di setiap Region</vt:lpstr>
      <vt:lpstr>Proporsi Perokok dan Non Perokok</vt:lpstr>
      <vt:lpstr>Peluang seseorang adalah perempuan diketahui dia adalah perokok</vt:lpstr>
      <vt:lpstr>Peluang seseorang adalah laki-laki diketahui dia adalah perokok</vt:lpstr>
      <vt:lpstr>Bentuk distribusi tagihan dari setiap region</vt:lpstr>
      <vt:lpstr>Bentuk distribusi tagihan dari setiap region</vt:lpstr>
      <vt:lpstr>Bentuk distribusi tagihan dari setiap region</vt:lpstr>
      <vt:lpstr>Analysis</vt:lpstr>
      <vt:lpstr>Continuous Variables Analysis</vt:lpstr>
      <vt:lpstr>Peluang BMI di atas 30 mendapat tagihan kesehatan di atas 30k</vt:lpstr>
      <vt:lpstr>Peluang seseorang tagihan kesehatannya diatas 16.7k diketahui dia adalah perokok</vt:lpstr>
      <vt:lpstr>BMI terhadap tagihan kesehatan</vt:lpstr>
      <vt:lpstr>BMI vs Perokok</vt:lpstr>
      <vt:lpstr>Analysis</vt:lpstr>
      <vt:lpstr>Variables Correlation</vt:lpstr>
      <vt:lpstr>Correlation </vt:lpstr>
      <vt:lpstr>Hypothesis Testing</vt:lpstr>
      <vt:lpstr>Tagihan kesehatan perokok lebih tinggi daripada tagihan kesehatan non perokok </vt:lpstr>
      <vt:lpstr>Tagihan kesehatan dengan BMI diatas 25 lebih tinggi daripada tagihan kesehatan dengan BMI dibawah 25 </vt:lpstr>
      <vt:lpstr>BMI laki-laki dan perempuan berbeda </vt:lpstr>
      <vt:lpstr>Proporsi perokok berbeda di tiap region</vt:lpstr>
      <vt:lpstr>Conclusion</vt:lpstr>
      <vt:lpstr>Conclusion</vt:lpstr>
      <vt:lpstr>Notes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UYUN</cp:lastModifiedBy>
  <cp:revision>27</cp:revision>
  <dcterms:created xsi:type="dcterms:W3CDTF">2022-06-30T03:08:43Z</dcterms:created>
  <dcterms:modified xsi:type="dcterms:W3CDTF">2022-10-14T00:06:34Z</dcterms:modified>
</cp:coreProperties>
</file>